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7.jpg" ContentType="image/jpeg"/>
  <Override PartName="/ppt/media/image20.jpg" ContentType="image/jpeg"/>
  <Override PartName="/ppt/media/image23.jpg" ContentType="image/jpe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5ABA84-ABAD-475E-87AF-91B0F9CF8482}" v="1280" dt="2022-09-22T15:55:08.9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20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20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E95F72-3DA7-45F3-A383-AD05CF46FA4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40B79F-14BF-4290-8C69-9369A372176A}">
      <dgm:prSet phldrT="[Text]" custT="1"/>
      <dgm:spPr/>
      <dgm:t>
        <a:bodyPr/>
        <a:lstStyle/>
        <a:p>
          <a:r>
            <a:rPr lang="en-US" sz="1800" b="1" dirty="0"/>
            <a:t>2011</a:t>
          </a:r>
          <a:r>
            <a:rPr lang="en-US" sz="1800" dirty="0"/>
            <a:t> – Mayor Ted Bettencourt elected as Mayor of Peabody. Revitalization of downtown is key priority.</a:t>
          </a:r>
        </a:p>
      </dgm:t>
    </dgm:pt>
    <dgm:pt modelId="{ED8E5664-38A9-4651-BEC3-B7CC54D41200}" type="parTrans" cxnId="{73F8F7AD-3873-434F-81C1-DB9A3DB8823A}">
      <dgm:prSet/>
      <dgm:spPr/>
      <dgm:t>
        <a:bodyPr/>
        <a:lstStyle/>
        <a:p>
          <a:endParaRPr lang="en-US"/>
        </a:p>
      </dgm:t>
    </dgm:pt>
    <dgm:pt modelId="{62D1D40C-CBC3-4B6C-9B95-9E1DD0ED442A}" type="sibTrans" cxnId="{73F8F7AD-3873-434F-81C1-DB9A3DB8823A}">
      <dgm:prSet/>
      <dgm:spPr/>
      <dgm:t>
        <a:bodyPr/>
        <a:lstStyle/>
        <a:p>
          <a:endParaRPr lang="en-US"/>
        </a:p>
      </dgm:t>
    </dgm:pt>
    <dgm:pt modelId="{3D8FC338-A385-4F19-910F-9C8355EB0A39}">
      <dgm:prSet phldrT="[Text]" custT="1"/>
      <dgm:spPr/>
      <dgm:t>
        <a:bodyPr/>
        <a:lstStyle/>
        <a:p>
          <a:r>
            <a:rPr lang="en-US" sz="1800" b="1" dirty="0"/>
            <a:t>2015</a:t>
          </a:r>
          <a:r>
            <a:rPr lang="en-US" sz="1800" dirty="0"/>
            <a:t> – Mayor Bettencourt and key stakeholders visit NH Children’s Museum.</a:t>
          </a:r>
        </a:p>
      </dgm:t>
    </dgm:pt>
    <dgm:pt modelId="{735236FD-4CDE-437C-BBA8-1788176BA508}" type="parTrans" cxnId="{A064A131-27B0-4E16-A85F-01A19DACA8F6}">
      <dgm:prSet/>
      <dgm:spPr/>
      <dgm:t>
        <a:bodyPr/>
        <a:lstStyle/>
        <a:p>
          <a:endParaRPr lang="en-US"/>
        </a:p>
      </dgm:t>
    </dgm:pt>
    <dgm:pt modelId="{2C054232-0E7D-47C7-9CDC-3EB83A8A2F6F}" type="sibTrans" cxnId="{A064A131-27B0-4E16-A85F-01A19DACA8F6}">
      <dgm:prSet/>
      <dgm:spPr/>
      <dgm:t>
        <a:bodyPr/>
        <a:lstStyle/>
        <a:p>
          <a:endParaRPr lang="en-US"/>
        </a:p>
      </dgm:t>
    </dgm:pt>
    <dgm:pt modelId="{3B72A484-EC0F-4681-AB68-0F6410FE488C}">
      <dgm:prSet phldrT="[Text]" custT="1"/>
      <dgm:spPr/>
      <dgm:t>
        <a:bodyPr/>
        <a:lstStyle/>
        <a:p>
          <a:r>
            <a:rPr lang="en-US" sz="1800" b="1" dirty="0"/>
            <a:t>2018</a:t>
          </a:r>
          <a:r>
            <a:rPr lang="en-US" sz="1800" dirty="0"/>
            <a:t> – Planning and seed funding for </a:t>
          </a:r>
          <a:r>
            <a:rPr lang="en-US" sz="1800" dirty="0" err="1"/>
            <a:t>CuriousCity</a:t>
          </a:r>
          <a:r>
            <a:rPr lang="en-US" sz="1800" dirty="0"/>
            <a:t> pop-up museum</a:t>
          </a:r>
        </a:p>
      </dgm:t>
    </dgm:pt>
    <dgm:pt modelId="{A4BD7EDC-70F9-483A-ABB7-A5144F19CA77}" type="parTrans" cxnId="{04559A5B-21E8-49AB-8549-63B84F767D65}">
      <dgm:prSet/>
      <dgm:spPr/>
      <dgm:t>
        <a:bodyPr/>
        <a:lstStyle/>
        <a:p>
          <a:endParaRPr lang="en-US"/>
        </a:p>
      </dgm:t>
    </dgm:pt>
    <dgm:pt modelId="{EAF24723-C8CB-43B0-A9D5-0544FA9AC312}" type="sibTrans" cxnId="{04559A5B-21E8-49AB-8549-63B84F767D65}">
      <dgm:prSet/>
      <dgm:spPr/>
      <dgm:t>
        <a:bodyPr/>
        <a:lstStyle/>
        <a:p>
          <a:endParaRPr lang="en-US"/>
        </a:p>
      </dgm:t>
    </dgm:pt>
    <dgm:pt modelId="{4E48C6D3-7B01-46E1-8DF3-85A005D800F4}">
      <dgm:prSet phldrT="[Text]" custT="1"/>
      <dgm:spPr/>
      <dgm:t>
        <a:bodyPr/>
        <a:lstStyle/>
        <a:p>
          <a:r>
            <a:rPr lang="en-US" sz="1800" b="1" dirty="0"/>
            <a:t>2019</a:t>
          </a:r>
          <a:r>
            <a:rPr lang="en-US" sz="1800" dirty="0"/>
            <a:t> – Peabody Cultural Collaborative opens </a:t>
          </a:r>
          <a:r>
            <a:rPr lang="en-US" sz="1800"/>
            <a:t>pop-up museum </a:t>
          </a:r>
          <a:r>
            <a:rPr lang="en-US" sz="1800" dirty="0"/>
            <a:t>for 9 months</a:t>
          </a:r>
        </a:p>
      </dgm:t>
    </dgm:pt>
    <dgm:pt modelId="{418A1C5A-4C7A-4B3B-9DCB-F914E03C3948}" type="parTrans" cxnId="{C8CCBFE3-A763-42C2-B601-BBCCB2261E58}">
      <dgm:prSet/>
      <dgm:spPr/>
      <dgm:t>
        <a:bodyPr/>
        <a:lstStyle/>
        <a:p>
          <a:endParaRPr lang="en-US"/>
        </a:p>
      </dgm:t>
    </dgm:pt>
    <dgm:pt modelId="{8E6B3881-9BCF-4738-B203-C4FE43788EAB}" type="sibTrans" cxnId="{C8CCBFE3-A763-42C2-B601-BBCCB2261E58}">
      <dgm:prSet/>
      <dgm:spPr/>
      <dgm:t>
        <a:bodyPr/>
        <a:lstStyle/>
        <a:p>
          <a:endParaRPr lang="en-US"/>
        </a:p>
      </dgm:t>
    </dgm:pt>
    <dgm:pt modelId="{E801ED85-1C47-4DB7-ACD7-D40DF0228E20}">
      <dgm:prSet phldrT="[Text]" custT="1"/>
      <dgm:spPr/>
      <dgm:t>
        <a:bodyPr/>
        <a:lstStyle/>
        <a:p>
          <a:r>
            <a:rPr lang="en-US" sz="1800" b="1" dirty="0"/>
            <a:t>2020</a:t>
          </a:r>
          <a:r>
            <a:rPr lang="en-US" sz="1800" dirty="0"/>
            <a:t> – COVID-19 forces closure of </a:t>
          </a:r>
          <a:r>
            <a:rPr lang="en-US" sz="1800" dirty="0" err="1"/>
            <a:t>CuriousCity</a:t>
          </a:r>
          <a:r>
            <a:rPr lang="en-US" sz="1800" dirty="0"/>
            <a:t>, allows time for Mayor to evaluate long-term feasibility</a:t>
          </a:r>
        </a:p>
      </dgm:t>
    </dgm:pt>
    <dgm:pt modelId="{E9FE2FAE-FF6C-4D69-AF0C-E0283E441E77}" type="parTrans" cxnId="{C466C9B9-E5CB-4A72-B897-792551BCBBB0}">
      <dgm:prSet/>
      <dgm:spPr/>
      <dgm:t>
        <a:bodyPr/>
        <a:lstStyle/>
        <a:p>
          <a:endParaRPr lang="en-US"/>
        </a:p>
      </dgm:t>
    </dgm:pt>
    <dgm:pt modelId="{9E1FDFEB-5812-477B-AD49-61CC2292A1D4}" type="sibTrans" cxnId="{C466C9B9-E5CB-4A72-B897-792551BCBBB0}">
      <dgm:prSet/>
      <dgm:spPr/>
      <dgm:t>
        <a:bodyPr/>
        <a:lstStyle/>
        <a:p>
          <a:endParaRPr lang="en-US"/>
        </a:p>
      </dgm:t>
    </dgm:pt>
    <dgm:pt modelId="{62A757ED-11A7-4630-B44D-4DA6F8499EA6}" type="pres">
      <dgm:prSet presAssocID="{17E95F72-3DA7-45F3-A383-AD05CF46FA46}" presName="arrowDiagram" presStyleCnt="0">
        <dgm:presLayoutVars>
          <dgm:chMax val="5"/>
          <dgm:dir/>
          <dgm:resizeHandles val="exact"/>
        </dgm:presLayoutVars>
      </dgm:prSet>
      <dgm:spPr/>
    </dgm:pt>
    <dgm:pt modelId="{012DEF8E-CBFB-45EC-A83E-B7DA86AEFFC6}" type="pres">
      <dgm:prSet presAssocID="{17E95F72-3DA7-45F3-A383-AD05CF46FA46}" presName="arrow" presStyleLbl="bgShp" presStyleIdx="0" presStyleCnt="1" custScaleX="114664" custLinFactNeighborX="1390" custLinFactNeighborY="-1239"/>
      <dgm:spPr/>
    </dgm:pt>
    <dgm:pt modelId="{530A5146-ABCE-4E49-8B60-72D16DC69ACD}" type="pres">
      <dgm:prSet presAssocID="{17E95F72-3DA7-45F3-A383-AD05CF46FA46}" presName="arrowDiagram5" presStyleCnt="0"/>
      <dgm:spPr/>
    </dgm:pt>
    <dgm:pt modelId="{07981F01-BEA8-4279-9B79-762B4A13DAC5}" type="pres">
      <dgm:prSet presAssocID="{F540B79F-14BF-4290-8C69-9369A372176A}" presName="bullet5a" presStyleLbl="node1" presStyleIdx="0" presStyleCnt="5" custLinFactX="-204855" custLinFactY="177204" custLinFactNeighborX="-300000" custLinFactNeighborY="200000"/>
      <dgm:spPr/>
    </dgm:pt>
    <dgm:pt modelId="{8CD77BBB-96FA-4D0F-B6C2-C8DED3AF1F49}" type="pres">
      <dgm:prSet presAssocID="{F540B79F-14BF-4290-8C69-9369A372176A}" presName="textBox5a" presStyleLbl="revTx" presStyleIdx="0" presStyleCnt="5" custScaleX="247033" custScaleY="58083" custLinFactNeighborX="-9387" custLinFactNeighborY="20959">
        <dgm:presLayoutVars>
          <dgm:bulletEnabled val="1"/>
        </dgm:presLayoutVars>
      </dgm:prSet>
      <dgm:spPr/>
    </dgm:pt>
    <dgm:pt modelId="{2CC405FA-103D-44B8-AE3A-FA9BB1F9F749}" type="pres">
      <dgm:prSet presAssocID="{3D8FC338-A385-4F19-910F-9C8355EB0A39}" presName="bullet5b" presStyleLbl="node1" presStyleIdx="1" presStyleCnt="5" custLinFactX="-100000" custLinFactY="64849" custLinFactNeighborX="-165303" custLinFactNeighborY="100000"/>
      <dgm:spPr/>
    </dgm:pt>
    <dgm:pt modelId="{DC11ABBB-F78F-4FF8-B2DC-3D11198AF7EB}" type="pres">
      <dgm:prSet presAssocID="{3D8FC338-A385-4F19-910F-9C8355EB0A39}" presName="textBox5b" presStyleLbl="revTx" presStyleIdx="1" presStyleCnt="5" custScaleX="137447" custScaleY="52428" custLinFactX="-62032" custLinFactNeighborX="-100000" custLinFactNeighborY="-43305">
        <dgm:presLayoutVars>
          <dgm:bulletEnabled val="1"/>
        </dgm:presLayoutVars>
      </dgm:prSet>
      <dgm:spPr/>
    </dgm:pt>
    <dgm:pt modelId="{33FC3886-7389-4C24-A242-D42B8127A9BF}" type="pres">
      <dgm:prSet presAssocID="{3B72A484-EC0F-4681-AB68-0F6410FE488C}" presName="bullet5c" presStyleLbl="node1" presStyleIdx="2" presStyleCnt="5" custLinFactX="-126477" custLinFactY="62585" custLinFactNeighborX="-200000" custLinFactNeighborY="100000"/>
      <dgm:spPr/>
    </dgm:pt>
    <dgm:pt modelId="{E49D42F6-5029-4311-AB9A-31C30250F3CC}" type="pres">
      <dgm:prSet presAssocID="{3B72A484-EC0F-4681-AB68-0F6410FE488C}" presName="textBox5c" presStyleLbl="revTx" presStyleIdx="2" presStyleCnt="5" custScaleX="98556" custScaleY="45574" custLinFactX="-55307" custLinFactNeighborX="-100000" custLinFactNeighborY="-45609">
        <dgm:presLayoutVars>
          <dgm:bulletEnabled val="1"/>
        </dgm:presLayoutVars>
      </dgm:prSet>
      <dgm:spPr/>
    </dgm:pt>
    <dgm:pt modelId="{97ACC77C-6823-4F7F-95A8-FE106D95A75E}" type="pres">
      <dgm:prSet presAssocID="{4E48C6D3-7B01-46E1-8DF3-85A005D800F4}" presName="bullet5d" presStyleLbl="node1" presStyleIdx="3" presStyleCnt="5" custLinFactX="-158944" custLinFactY="42661" custLinFactNeighborX="-200000" custLinFactNeighborY="100000"/>
      <dgm:spPr/>
    </dgm:pt>
    <dgm:pt modelId="{9408ACB0-EEDA-4796-A95C-A13AA2AD6CDF}" type="pres">
      <dgm:prSet presAssocID="{4E48C6D3-7B01-46E1-8DF3-85A005D800F4}" presName="textBox5d" presStyleLbl="revTx" presStyleIdx="3" presStyleCnt="5" custScaleX="83538" custScaleY="27888" custLinFactX="-42115" custLinFactNeighborX="-100000" custLinFactNeighborY="-4745">
        <dgm:presLayoutVars>
          <dgm:bulletEnabled val="1"/>
        </dgm:presLayoutVars>
      </dgm:prSet>
      <dgm:spPr/>
    </dgm:pt>
    <dgm:pt modelId="{1004DCBA-EA63-4FDF-AD4B-375F85229614}" type="pres">
      <dgm:prSet presAssocID="{E801ED85-1C47-4DB7-ACD7-D40DF0228E20}" presName="bullet5e" presStyleLbl="node1" presStyleIdx="4" presStyleCnt="5" custLinFactX="-123959" custLinFactNeighborX="-200000" custLinFactNeighborY="92727"/>
      <dgm:spPr/>
    </dgm:pt>
    <dgm:pt modelId="{B951A3DB-9F58-489C-A487-5D3ADA5C0822}" type="pres">
      <dgm:prSet presAssocID="{E801ED85-1C47-4DB7-ACD7-D40DF0228E20}" presName="textBox5e" presStyleLbl="revTx" presStyleIdx="4" presStyleCnt="5" custScaleY="31858" custLinFactX="-55081" custLinFactNeighborX="-100000" custLinFactNeighborY="-8154">
        <dgm:presLayoutVars>
          <dgm:bulletEnabled val="1"/>
        </dgm:presLayoutVars>
      </dgm:prSet>
      <dgm:spPr/>
    </dgm:pt>
  </dgm:ptLst>
  <dgm:cxnLst>
    <dgm:cxn modelId="{031A4106-DE20-4729-8375-FBDEE521285E}" type="presOf" srcId="{4E48C6D3-7B01-46E1-8DF3-85A005D800F4}" destId="{9408ACB0-EEDA-4796-A95C-A13AA2AD6CDF}" srcOrd="0" destOrd="0" presId="urn:microsoft.com/office/officeart/2005/8/layout/arrow2"/>
    <dgm:cxn modelId="{A064A131-27B0-4E16-A85F-01A19DACA8F6}" srcId="{17E95F72-3DA7-45F3-A383-AD05CF46FA46}" destId="{3D8FC338-A385-4F19-910F-9C8355EB0A39}" srcOrd="1" destOrd="0" parTransId="{735236FD-4CDE-437C-BBA8-1788176BA508}" sibTransId="{2C054232-0E7D-47C7-9CDC-3EB83A8A2F6F}"/>
    <dgm:cxn modelId="{04559A5B-21E8-49AB-8549-63B84F767D65}" srcId="{17E95F72-3DA7-45F3-A383-AD05CF46FA46}" destId="{3B72A484-EC0F-4681-AB68-0F6410FE488C}" srcOrd="2" destOrd="0" parTransId="{A4BD7EDC-70F9-483A-ABB7-A5144F19CA77}" sibTransId="{EAF24723-C8CB-43B0-A9D5-0544FA9AC312}"/>
    <dgm:cxn modelId="{F66CF0A8-7FD3-490F-BB3B-88FC47A46D29}" type="presOf" srcId="{3B72A484-EC0F-4681-AB68-0F6410FE488C}" destId="{E49D42F6-5029-4311-AB9A-31C30250F3CC}" srcOrd="0" destOrd="0" presId="urn:microsoft.com/office/officeart/2005/8/layout/arrow2"/>
    <dgm:cxn modelId="{73F8F7AD-3873-434F-81C1-DB9A3DB8823A}" srcId="{17E95F72-3DA7-45F3-A383-AD05CF46FA46}" destId="{F540B79F-14BF-4290-8C69-9369A372176A}" srcOrd="0" destOrd="0" parTransId="{ED8E5664-38A9-4651-BEC3-B7CC54D41200}" sibTransId="{62D1D40C-CBC3-4B6C-9B95-9E1DD0ED442A}"/>
    <dgm:cxn modelId="{A66086AE-731C-4871-9F7F-90E961247220}" type="presOf" srcId="{17E95F72-3DA7-45F3-A383-AD05CF46FA46}" destId="{62A757ED-11A7-4630-B44D-4DA6F8499EA6}" srcOrd="0" destOrd="0" presId="urn:microsoft.com/office/officeart/2005/8/layout/arrow2"/>
    <dgm:cxn modelId="{C466C9B9-E5CB-4A72-B897-792551BCBBB0}" srcId="{17E95F72-3DA7-45F3-A383-AD05CF46FA46}" destId="{E801ED85-1C47-4DB7-ACD7-D40DF0228E20}" srcOrd="4" destOrd="0" parTransId="{E9FE2FAE-FF6C-4D69-AF0C-E0283E441E77}" sibTransId="{9E1FDFEB-5812-477B-AD49-61CC2292A1D4}"/>
    <dgm:cxn modelId="{EC435DC8-06F5-4EA6-9D49-6F17443AC68D}" type="presOf" srcId="{F540B79F-14BF-4290-8C69-9369A372176A}" destId="{8CD77BBB-96FA-4D0F-B6C2-C8DED3AF1F49}" srcOrd="0" destOrd="0" presId="urn:microsoft.com/office/officeart/2005/8/layout/arrow2"/>
    <dgm:cxn modelId="{913C78CA-B86C-4DAB-991A-AED70F8CA680}" type="presOf" srcId="{E801ED85-1C47-4DB7-ACD7-D40DF0228E20}" destId="{B951A3DB-9F58-489C-A487-5D3ADA5C0822}" srcOrd="0" destOrd="0" presId="urn:microsoft.com/office/officeart/2005/8/layout/arrow2"/>
    <dgm:cxn modelId="{C8CCBFE3-A763-42C2-B601-BBCCB2261E58}" srcId="{17E95F72-3DA7-45F3-A383-AD05CF46FA46}" destId="{4E48C6D3-7B01-46E1-8DF3-85A005D800F4}" srcOrd="3" destOrd="0" parTransId="{418A1C5A-4C7A-4B3B-9DCB-F914E03C3948}" sibTransId="{8E6B3881-9BCF-4738-B203-C4FE43788EAB}"/>
    <dgm:cxn modelId="{364CB8FB-E195-4A2C-86FB-2ACA5932812A}" type="presOf" srcId="{3D8FC338-A385-4F19-910F-9C8355EB0A39}" destId="{DC11ABBB-F78F-4FF8-B2DC-3D11198AF7EB}" srcOrd="0" destOrd="0" presId="urn:microsoft.com/office/officeart/2005/8/layout/arrow2"/>
    <dgm:cxn modelId="{FFDA0FA8-965F-4F69-AF6D-A59FDF25CE40}" type="presParOf" srcId="{62A757ED-11A7-4630-B44D-4DA6F8499EA6}" destId="{012DEF8E-CBFB-45EC-A83E-B7DA86AEFFC6}" srcOrd="0" destOrd="0" presId="urn:microsoft.com/office/officeart/2005/8/layout/arrow2"/>
    <dgm:cxn modelId="{87170C09-544F-4D56-9FB0-883B30BEABBC}" type="presParOf" srcId="{62A757ED-11A7-4630-B44D-4DA6F8499EA6}" destId="{530A5146-ABCE-4E49-8B60-72D16DC69ACD}" srcOrd="1" destOrd="0" presId="urn:microsoft.com/office/officeart/2005/8/layout/arrow2"/>
    <dgm:cxn modelId="{F0889818-B4F8-47C2-9C6D-4FA37E5CDA90}" type="presParOf" srcId="{530A5146-ABCE-4E49-8B60-72D16DC69ACD}" destId="{07981F01-BEA8-4279-9B79-762B4A13DAC5}" srcOrd="0" destOrd="0" presId="urn:microsoft.com/office/officeart/2005/8/layout/arrow2"/>
    <dgm:cxn modelId="{08C22FA9-8661-4ADE-A4B6-E1E638597DCF}" type="presParOf" srcId="{530A5146-ABCE-4E49-8B60-72D16DC69ACD}" destId="{8CD77BBB-96FA-4D0F-B6C2-C8DED3AF1F49}" srcOrd="1" destOrd="0" presId="urn:microsoft.com/office/officeart/2005/8/layout/arrow2"/>
    <dgm:cxn modelId="{22FBF0EF-DEC4-450E-9746-EF8B7AE1C9C9}" type="presParOf" srcId="{530A5146-ABCE-4E49-8B60-72D16DC69ACD}" destId="{2CC405FA-103D-44B8-AE3A-FA9BB1F9F749}" srcOrd="2" destOrd="0" presId="urn:microsoft.com/office/officeart/2005/8/layout/arrow2"/>
    <dgm:cxn modelId="{70A8174C-2397-4620-97DF-B3DE1C8D75BC}" type="presParOf" srcId="{530A5146-ABCE-4E49-8B60-72D16DC69ACD}" destId="{DC11ABBB-F78F-4FF8-B2DC-3D11198AF7EB}" srcOrd="3" destOrd="0" presId="urn:microsoft.com/office/officeart/2005/8/layout/arrow2"/>
    <dgm:cxn modelId="{52B56404-4C15-4E2A-B714-C543CBBD44F2}" type="presParOf" srcId="{530A5146-ABCE-4E49-8B60-72D16DC69ACD}" destId="{33FC3886-7389-4C24-A242-D42B8127A9BF}" srcOrd="4" destOrd="0" presId="urn:microsoft.com/office/officeart/2005/8/layout/arrow2"/>
    <dgm:cxn modelId="{C3F19816-2C87-440A-AA9F-E5133669D636}" type="presParOf" srcId="{530A5146-ABCE-4E49-8B60-72D16DC69ACD}" destId="{E49D42F6-5029-4311-AB9A-31C30250F3CC}" srcOrd="5" destOrd="0" presId="urn:microsoft.com/office/officeart/2005/8/layout/arrow2"/>
    <dgm:cxn modelId="{84F1AEFA-1B1C-473E-9919-B1A62C4AFCB9}" type="presParOf" srcId="{530A5146-ABCE-4E49-8B60-72D16DC69ACD}" destId="{97ACC77C-6823-4F7F-95A8-FE106D95A75E}" srcOrd="6" destOrd="0" presId="urn:microsoft.com/office/officeart/2005/8/layout/arrow2"/>
    <dgm:cxn modelId="{69462F33-9E5C-4ECF-8AD1-AF2FFC4FC3EF}" type="presParOf" srcId="{530A5146-ABCE-4E49-8B60-72D16DC69ACD}" destId="{9408ACB0-EEDA-4796-A95C-A13AA2AD6CDF}" srcOrd="7" destOrd="0" presId="urn:microsoft.com/office/officeart/2005/8/layout/arrow2"/>
    <dgm:cxn modelId="{D664B4B7-1754-42C5-825B-D0EF3D557D58}" type="presParOf" srcId="{530A5146-ABCE-4E49-8B60-72D16DC69ACD}" destId="{1004DCBA-EA63-4FDF-AD4B-375F85229614}" srcOrd="8" destOrd="0" presId="urn:microsoft.com/office/officeart/2005/8/layout/arrow2"/>
    <dgm:cxn modelId="{9FE0AF17-8D5B-49C9-9974-64BB2B84FCA6}" type="presParOf" srcId="{530A5146-ABCE-4E49-8B60-72D16DC69ACD}" destId="{B951A3DB-9F58-489C-A487-5D3ADA5C0822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DEF8E-CBFB-45EC-A83E-B7DA86AEFFC6}">
      <dsp:nvSpPr>
        <dsp:cNvPr id="0" name=""/>
        <dsp:cNvSpPr/>
      </dsp:nvSpPr>
      <dsp:spPr>
        <a:xfrm>
          <a:off x="452826" y="0"/>
          <a:ext cx="12030882" cy="655768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81F01-BEA8-4279-9B79-762B4A13DAC5}">
      <dsp:nvSpPr>
        <dsp:cNvPr id="0" name=""/>
        <dsp:cNvSpPr/>
      </dsp:nvSpPr>
      <dsp:spPr>
        <a:xfrm>
          <a:off x="891439" y="5786572"/>
          <a:ext cx="241322" cy="2413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D77BBB-96FA-4D0F-B6C2-C8DED3AF1F49}">
      <dsp:nvSpPr>
        <dsp:cNvPr id="0" name=""/>
        <dsp:cNvSpPr/>
      </dsp:nvSpPr>
      <dsp:spPr>
        <a:xfrm>
          <a:off x="1090930" y="5651165"/>
          <a:ext cx="3395444" cy="906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872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2011</a:t>
          </a:r>
          <a:r>
            <a:rPr lang="en-US" sz="1800" kern="1200" dirty="0"/>
            <a:t> – Mayor Ted Bettencourt elected as Mayor of Peabody. Revitalization of downtown is key priority.</a:t>
          </a:r>
        </a:p>
      </dsp:txBody>
      <dsp:txXfrm>
        <a:off x="1090930" y="5651165"/>
        <a:ext cx="3395444" cy="906517"/>
      </dsp:txXfrm>
    </dsp:sp>
    <dsp:sp modelId="{2CC405FA-103D-44B8-AE3A-FA9BB1F9F749}">
      <dsp:nvSpPr>
        <dsp:cNvPr id="0" name=""/>
        <dsp:cNvSpPr/>
      </dsp:nvSpPr>
      <dsp:spPr>
        <a:xfrm>
          <a:off x="2413950" y="4243824"/>
          <a:ext cx="377722" cy="3777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1ABBB-F78F-4FF8-B2DC-3D11198AF7EB}">
      <dsp:nvSpPr>
        <dsp:cNvPr id="0" name=""/>
        <dsp:cNvSpPr/>
      </dsp:nvSpPr>
      <dsp:spPr>
        <a:xfrm>
          <a:off x="456665" y="3273696"/>
          <a:ext cx="2393942" cy="1440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147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2015</a:t>
          </a:r>
          <a:r>
            <a:rPr lang="en-US" sz="1800" kern="1200" dirty="0"/>
            <a:t> – Mayor Bettencourt and key stakeholders visit NH Children’s Museum.</a:t>
          </a:r>
        </a:p>
      </dsp:txBody>
      <dsp:txXfrm>
        <a:off x="456665" y="3273696"/>
        <a:ext cx="2393942" cy="1440547"/>
      </dsp:txXfrm>
    </dsp:sp>
    <dsp:sp modelId="{33FC3886-7389-4C24-A242-D42B8127A9BF}">
      <dsp:nvSpPr>
        <dsp:cNvPr id="0" name=""/>
        <dsp:cNvSpPr/>
      </dsp:nvSpPr>
      <dsp:spPr>
        <a:xfrm>
          <a:off x="3450590" y="3439277"/>
          <a:ext cx="503630" cy="5036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D42F6-5029-4311-AB9A-31C30250F3CC}">
      <dsp:nvSpPr>
        <dsp:cNvPr id="0" name=""/>
        <dsp:cNvSpPr/>
      </dsp:nvSpPr>
      <dsp:spPr>
        <a:xfrm>
          <a:off x="2216276" y="2194295"/>
          <a:ext cx="1995771" cy="1679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863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2018</a:t>
          </a:r>
          <a:r>
            <a:rPr lang="en-US" sz="1800" kern="1200" dirty="0"/>
            <a:t> – Planning and seed funding for </a:t>
          </a:r>
          <a:r>
            <a:rPr lang="en-US" sz="1800" kern="1200" dirty="0" err="1"/>
            <a:t>CuriousCity</a:t>
          </a:r>
          <a:r>
            <a:rPr lang="en-US" sz="1800" kern="1200" dirty="0"/>
            <a:t> pop-up museum</a:t>
          </a:r>
        </a:p>
      </dsp:txBody>
      <dsp:txXfrm>
        <a:off x="2216276" y="2194295"/>
        <a:ext cx="1995771" cy="1679592"/>
      </dsp:txXfrm>
    </dsp:sp>
    <dsp:sp modelId="{97ACC77C-6823-4F7F-95A8-FE106D95A75E}">
      <dsp:nvSpPr>
        <dsp:cNvPr id="0" name=""/>
        <dsp:cNvSpPr/>
      </dsp:nvSpPr>
      <dsp:spPr>
        <a:xfrm>
          <a:off x="4711382" y="2766815"/>
          <a:ext cx="650522" cy="6505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08ACB0-EEDA-4796-A95C-A13AA2AD6CDF}">
      <dsp:nvSpPr>
        <dsp:cNvPr id="0" name=""/>
        <dsp:cNvSpPr/>
      </dsp:nvSpPr>
      <dsp:spPr>
        <a:xfrm>
          <a:off x="4562154" y="3539730"/>
          <a:ext cx="1753010" cy="1225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698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2019</a:t>
          </a:r>
          <a:r>
            <a:rPr lang="en-US" sz="1800" kern="1200" dirty="0"/>
            <a:t> – Peabody Cultural Collaborative opens </a:t>
          </a:r>
          <a:r>
            <a:rPr lang="en-US" sz="1800" kern="1200"/>
            <a:t>pop-up museum </a:t>
          </a:r>
          <a:r>
            <a:rPr lang="en-US" sz="1800" kern="1200" dirty="0"/>
            <a:t>for 9 months</a:t>
          </a:r>
        </a:p>
      </dsp:txBody>
      <dsp:txXfrm>
        <a:off x="4562154" y="3539730"/>
        <a:ext cx="1753010" cy="1225300"/>
      </dsp:txXfrm>
    </dsp:sp>
    <dsp:sp modelId="{1004DCBA-EA63-4FDF-AD4B-375F85229614}">
      <dsp:nvSpPr>
        <dsp:cNvPr id="0" name=""/>
        <dsp:cNvSpPr/>
      </dsp:nvSpPr>
      <dsp:spPr>
        <a:xfrm>
          <a:off x="6370399" y="2085388"/>
          <a:ext cx="828891" cy="8288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1A3DB-9F58-489C-A487-5D3ADA5C0822}">
      <dsp:nvSpPr>
        <dsp:cNvPr id="0" name=""/>
        <dsp:cNvSpPr/>
      </dsp:nvSpPr>
      <dsp:spPr>
        <a:xfrm>
          <a:off x="6215802" y="2982100"/>
          <a:ext cx="2098458" cy="1537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9212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2020</a:t>
          </a:r>
          <a:r>
            <a:rPr lang="en-US" sz="1800" kern="1200" dirty="0"/>
            <a:t> – COVID-19 forces closure of </a:t>
          </a:r>
          <a:r>
            <a:rPr lang="en-US" sz="1800" kern="1200" dirty="0" err="1"/>
            <a:t>CuriousCity</a:t>
          </a:r>
          <a:r>
            <a:rPr lang="en-US" sz="1800" kern="1200" dirty="0"/>
            <a:t>, allows time for Mayor to evaluate long-term feasibility</a:t>
          </a:r>
        </a:p>
      </dsp:txBody>
      <dsp:txXfrm>
        <a:off x="6215802" y="2982100"/>
        <a:ext cx="2098458" cy="1537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98B9F-4919-A25C-850D-CFCC10304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B17097-C35B-6F30-DF1B-965EFD3ED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25F61-05BC-1978-81C2-B9C21F3F9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82F6-0992-4466-9A05-05EAD714A4A9}" type="datetimeFigureOut">
              <a:rPr lang="en-US" smtClean="0"/>
              <a:t>10/5/22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81E76-0C93-41BF-2D6A-E1F1F9076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36CFD-F51F-EDAF-CCF1-B10B09BCF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1712-EE0C-485F-B928-E684297B9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38007-3F74-BC14-FC8A-637AC853F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7DB7AF-3366-2932-F565-41E5D0070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5AE17-B8EC-6FA3-B51D-BFB510597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82F6-0992-4466-9A05-05EAD714A4A9}" type="datetimeFigureOut">
              <a:rPr lang="en-US" smtClean="0"/>
              <a:t>10/5/22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7284E-56A8-49E8-0C7F-DC60D780D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71798-12D5-6D3F-9AD2-764840ED7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1712-EE0C-485F-B928-E684297B9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0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96D0DB-40BD-F0E7-9BB5-F1600CB1F3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92C072-5FF9-F641-9563-53E62DD38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5722C-0F34-A720-DE7C-18A68B265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82F6-0992-4466-9A05-05EAD714A4A9}" type="datetimeFigureOut">
              <a:rPr lang="en-US" smtClean="0"/>
              <a:t>10/5/22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FCEC1-C1C3-00D5-154B-7DFD1CDE0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31E6D-A839-572C-FFDB-7F681EDFA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1712-EE0C-485F-B928-E684297B9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1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B78E3-9BDA-B018-9DD1-A42C96E0D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9A1D8-C23A-E223-0C73-146225352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14A5E-37FC-2FEA-7641-D21CB80CE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82F6-0992-4466-9A05-05EAD714A4A9}" type="datetimeFigureOut">
              <a:rPr lang="en-US" smtClean="0"/>
              <a:t>10/5/22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82DD9-F2F3-2310-EF35-A4F7254B7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016EA-9D49-7535-86ED-EB668D4C7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1712-EE0C-485F-B928-E684297B9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6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33D6F-439A-28E4-9148-B4FD22AF8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59929-E296-E447-B022-956C56F52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89965-4C85-8FA6-854D-F9D9E5570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82F6-0992-4466-9A05-05EAD714A4A9}" type="datetimeFigureOut">
              <a:rPr lang="en-US" smtClean="0"/>
              <a:t>10/5/22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F5603-5E60-524B-0020-D1F59A11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E6806-7047-1618-4AD1-DD7A56C59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1712-EE0C-485F-B928-E684297B9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F2722-3401-5CC8-2D51-617E2E31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8EA99-CCE4-281A-16D6-B868AC664E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E0C5C-1257-D5DB-9F6E-115722D15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FA899-85ED-F4D3-7FC4-1BA86785E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82F6-0992-4466-9A05-05EAD714A4A9}" type="datetimeFigureOut">
              <a:rPr lang="en-US" smtClean="0"/>
              <a:t>10/5/22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84FA85-CBDB-B655-8C38-D5CFE6323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EB9B7-5E8C-92FF-65C4-B3AEECC65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1712-EE0C-485F-B928-E684297B9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09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966D2-416E-4854-B8D8-6AAB210D4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C3333-52E1-A3E5-DE7B-6516DE13B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F4F131-8896-B28F-DD6A-AB1C3D7E3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9F6E2B-6C16-45C2-10A8-70171145B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B517F8-8627-B9CC-6572-96FCA1DCF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DB0BA-BBB4-BB3C-CB36-21568C927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82F6-0992-4466-9A05-05EAD714A4A9}" type="datetimeFigureOut">
              <a:rPr lang="en-US" smtClean="0"/>
              <a:t>10/5/22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CD4ACE-61CD-2F45-6531-376E78138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1870BA-494C-9F2F-3847-AC3FC1BC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1712-EE0C-485F-B928-E684297B9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8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BB9A4-6E70-2E22-4404-B446A0729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07DAF2-87B2-505E-D159-37EADBCCE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82F6-0992-4466-9A05-05EAD714A4A9}" type="datetimeFigureOut">
              <a:rPr lang="en-US" smtClean="0"/>
              <a:t>10/5/22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8267E1-A10F-D99D-CE73-17C63B09A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74AAA2-31A9-753A-377D-B6516CCA4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1712-EE0C-485F-B928-E684297B9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1D406-A2A2-FBAE-85B1-7BFFF9C0D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82F6-0992-4466-9A05-05EAD714A4A9}" type="datetimeFigureOut">
              <a:rPr lang="en-US" smtClean="0"/>
              <a:t>10/5/22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D395DC-4450-9B6D-853E-F5353D08B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49C10-3FA8-14D6-9892-B9C458375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1712-EE0C-485F-B928-E684297B9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5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BB63D-F9D6-A842-ECB5-EF602088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4AC8C-023F-DDD8-8B83-0B8FB0B2F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94E267-F9AE-F389-C219-47DF022A0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B0AA58-079E-CA0C-6FB8-341DAEABA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82F6-0992-4466-9A05-05EAD714A4A9}" type="datetimeFigureOut">
              <a:rPr lang="en-US" smtClean="0"/>
              <a:t>10/5/22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119AD-C7D0-9EAB-D1D3-55727FF49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101F87-2F3A-565B-60A4-D4E7F6AB8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1712-EE0C-485F-B928-E684297B9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86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728D6-6CAC-FA71-BEA5-CBAB01546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C2699A-7336-F5CE-6245-A34A455DEE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E2DA1-8CF0-E1FB-5E78-A6F6143A5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6756C-83B7-D3A9-958F-9AA0955D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82F6-0992-4466-9A05-05EAD714A4A9}" type="datetimeFigureOut">
              <a:rPr lang="en-US" smtClean="0"/>
              <a:t>10/5/22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11F51C-84B1-9865-C835-5E07660B8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87CFFB-D5E2-BF8D-EE2D-6D3133B50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1712-EE0C-485F-B928-E684297B9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3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748544-F7C4-608C-0BFF-854AC5671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7BA6A-F0C1-16EF-49B3-279F5C918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D50AA-D16D-9DFE-9D7B-BED8A6ED6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B82F6-0992-4466-9A05-05EAD714A4A9}" type="datetimeFigureOut">
              <a:rPr lang="en-US" smtClean="0"/>
              <a:t>10/5/22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F59E8-98E2-8F01-6108-FC5FE14CD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BBCB2-D867-DA3D-A5C0-FDB09144C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1712-EE0C-485F-B928-E684297B9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8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CDBABE3-2851-B203-4B2F-7C4516772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46" y="389408"/>
            <a:ext cx="4216522" cy="23534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D7157D-063A-4162-E156-729560C2FF2B}"/>
              </a:ext>
            </a:extLst>
          </p:cNvPr>
          <p:cNvSpPr txBox="1"/>
          <p:nvPr/>
        </p:nvSpPr>
        <p:spPr>
          <a:xfrm>
            <a:off x="788894" y="2775273"/>
            <a:ext cx="98236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Advisory Board: 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Camille Bartlett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Executive Director, Peabody TV</a:t>
            </a:r>
          </a:p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Curt Bellavance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Director of Community Development, City of Peabody</a:t>
            </a:r>
          </a:p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Tim Brown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 Director of Innovation and Strategy, Northeast ARC</a:t>
            </a:r>
          </a:p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Martha Holden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Board Member, North Shore Children’s Museum</a:t>
            </a:r>
          </a:p>
          <a:p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Leadership: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Mayor Ted Bettencourt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City of Peabody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Ali Haydock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Executive Director, North Shore Children’s Museum</a:t>
            </a:r>
            <a:b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37E867B-67E0-A601-ED7A-F126D211F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344" y="5267577"/>
            <a:ext cx="1222250" cy="122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46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Free Vision Cliparts, Download Free Vision Cliparts png images, Free  ClipArts on Clipart Library">
            <a:extLst>
              <a:ext uri="{FF2B5EF4-FFF2-40B4-BE49-F238E27FC236}">
                <a16:creationId xmlns:a16="http://schemas.microsoft.com/office/drawing/2014/main" id="{5DC66BA6-89AC-B105-80E2-A191BAF48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959" y="4407645"/>
            <a:ext cx="1510384" cy="147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llection Of 14 Free Donating Clipart Little Money - Money Donation Clipart  Transparent PNG - 660x693 - Free Download on NicePNG">
            <a:extLst>
              <a:ext uri="{FF2B5EF4-FFF2-40B4-BE49-F238E27FC236}">
                <a16:creationId xmlns:a16="http://schemas.microsoft.com/office/drawing/2014/main" id="{45DECDC2-FCF8-8362-9D7E-811D28F34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169" y="3640081"/>
            <a:ext cx="1563302" cy="147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verage%20clipart">
            <a:extLst>
              <a:ext uri="{FF2B5EF4-FFF2-40B4-BE49-F238E27FC236}">
                <a16:creationId xmlns:a16="http://schemas.microsoft.com/office/drawing/2014/main" id="{34F0273E-5C96-F5B0-FCBF-6F88A3907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906" y="1498860"/>
            <a:ext cx="7566688" cy="499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A66BBD-B0E1-C14E-4B48-80FA4F70A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037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Path to Permanence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663428FE-077C-9617-EBE4-37D2AFDFCE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9665">
            <a:off x="3940091" y="3585373"/>
            <a:ext cx="1682177" cy="1692593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4095EC2-1BB6-D345-D0E1-118B79C8B8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5737">
            <a:off x="8785601" y="3150181"/>
            <a:ext cx="3114094" cy="1024892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86B34F9-CFD0-0621-D448-F8EBD14CC6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8285">
            <a:off x="2817150" y="5586532"/>
            <a:ext cx="3285479" cy="11321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5F9EBFA-66DF-EC48-0E93-D4D68D188242}"/>
              </a:ext>
            </a:extLst>
          </p:cNvPr>
          <p:cNvSpPr txBox="1"/>
          <p:nvPr/>
        </p:nvSpPr>
        <p:spPr>
          <a:xfrm>
            <a:off x="196089" y="1525459"/>
            <a:ext cx="47560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LEVERAGE</a:t>
            </a:r>
            <a:r>
              <a:rPr lang="en-US" sz="2800" dirty="0"/>
              <a:t> of resources: </a:t>
            </a:r>
          </a:p>
          <a:p>
            <a:pPr marL="514350" indent="-514350">
              <a:buAutoNum type="arabicPeriod"/>
            </a:pPr>
            <a:r>
              <a:rPr lang="en-US" sz="2800" b="1" dirty="0"/>
              <a:t>Supportive municipality </a:t>
            </a:r>
            <a:r>
              <a:rPr lang="en-US" sz="2800" dirty="0"/>
              <a:t>with a strong </a:t>
            </a:r>
            <a:r>
              <a:rPr lang="en-US" sz="2800" b="1" dirty="0"/>
              <a:t>vision</a:t>
            </a:r>
          </a:p>
          <a:p>
            <a:pPr marL="514350" indent="-514350">
              <a:buAutoNum type="arabicPeriod"/>
            </a:pPr>
            <a:r>
              <a:rPr lang="en-US" sz="2800" b="1" dirty="0"/>
              <a:t>Funders</a:t>
            </a:r>
            <a:r>
              <a:rPr lang="en-US" sz="2800" dirty="0"/>
              <a:t> (ECCF) </a:t>
            </a:r>
          </a:p>
          <a:p>
            <a:pPr marL="514350" indent="-514350">
              <a:buAutoNum type="arabicPeriod"/>
            </a:pPr>
            <a:r>
              <a:rPr lang="en-US" sz="2800" b="1" dirty="0"/>
              <a:t>Community member led pilot</a:t>
            </a:r>
            <a:r>
              <a:rPr lang="en-US" sz="2800" dirty="0"/>
              <a:t> museum.</a:t>
            </a:r>
          </a:p>
        </p:txBody>
      </p:sp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ED4EB06B-0B4C-A040-A792-D25B6FAE73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9" y="167410"/>
            <a:ext cx="1222250" cy="122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66BBD-B0E1-C14E-4B48-80FA4F70A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037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Path to Permanence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456653D-1FBA-D194-3515-D022B173F8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9727173"/>
              </p:ext>
            </p:extLst>
          </p:nvPr>
        </p:nvGraphicFramePr>
        <p:xfrm>
          <a:off x="-452850" y="81280"/>
          <a:ext cx="12644850" cy="6557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F6D05D7B-2D97-7DCE-A7AA-12A0FD14809D}"/>
              </a:ext>
            </a:extLst>
          </p:cNvPr>
          <p:cNvSpPr/>
          <p:nvPr/>
        </p:nvSpPr>
        <p:spPr>
          <a:xfrm>
            <a:off x="8093600" y="1516363"/>
            <a:ext cx="865592" cy="86559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1946E0-7883-DC46-EF2D-16873104593E}"/>
              </a:ext>
            </a:extLst>
          </p:cNvPr>
          <p:cNvSpPr txBox="1"/>
          <p:nvPr/>
        </p:nvSpPr>
        <p:spPr>
          <a:xfrm>
            <a:off x="8163774" y="2417794"/>
            <a:ext cx="19555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2022</a:t>
            </a:r>
            <a:r>
              <a:rPr lang="en-US" dirty="0"/>
              <a:t> – Lease signed by City of Peabody for 10 Main Street in February, ED hired in June, doors open in October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3569FFF-9607-FCF7-2DA2-4708F137EB1C}"/>
              </a:ext>
            </a:extLst>
          </p:cNvPr>
          <p:cNvSpPr/>
          <p:nvPr/>
        </p:nvSpPr>
        <p:spPr>
          <a:xfrm>
            <a:off x="10505504" y="1086204"/>
            <a:ext cx="1005776" cy="97627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FBF526-234D-5A2A-CCBC-2586D671DA0A}"/>
              </a:ext>
            </a:extLst>
          </p:cNvPr>
          <p:cNvSpPr txBox="1"/>
          <p:nvPr/>
        </p:nvSpPr>
        <p:spPr>
          <a:xfrm>
            <a:off x="10602174" y="2062480"/>
            <a:ext cx="15898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2023 and beyond </a:t>
            </a:r>
            <a:r>
              <a:rPr lang="en-US" dirty="0"/>
              <a:t>– Strengthen partnerships: funders, non-profits, schools. </a:t>
            </a:r>
          </a:p>
          <a:p>
            <a:endParaRPr lang="en-US" dirty="0"/>
          </a:p>
          <a:p>
            <a:r>
              <a:rPr lang="en-US" dirty="0"/>
              <a:t>Create foundation to ensure long-term stability and eventual roll into 501c3 status.</a:t>
            </a:r>
          </a:p>
        </p:txBody>
      </p:sp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CBF11C30-E179-8E81-154A-62A8B650F3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5" y="143250"/>
            <a:ext cx="1222250" cy="122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1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66BBD-B0E1-C14E-4B48-80FA4F70A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08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Partnerships 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1649B02-8246-533B-A2D0-CA87C52BC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64" y="119277"/>
            <a:ext cx="1222250" cy="1225298"/>
          </a:xfrm>
          <a:prstGeom prst="rect">
            <a:avLst/>
          </a:prstGeom>
        </p:spPr>
      </p:pic>
      <p:pic>
        <p:nvPicPr>
          <p:cNvPr id="2052" name="Picture 4" descr="How educators at Peabody Public Schools in MA are inspiring hope and  measuring growth | Renaissance">
            <a:extLst>
              <a:ext uri="{FF2B5EF4-FFF2-40B4-BE49-F238E27FC236}">
                <a16:creationId xmlns:a16="http://schemas.microsoft.com/office/drawing/2014/main" id="{3E831C86-D79F-BAE9-C045-41280AA4A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08" y="1775877"/>
            <a:ext cx="3681034" cy="168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9B44851-8886-1FEE-54E2-609FB69A9C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657" y="3379191"/>
            <a:ext cx="2520377" cy="2535983"/>
          </a:xfrm>
          <a:prstGeom prst="rect">
            <a:avLst/>
          </a:prstGeom>
        </p:spPr>
      </p:pic>
      <p:pic>
        <p:nvPicPr>
          <p:cNvPr id="2054" name="Picture 6" descr="Northeast Arc | Changing Lives. Discovering Abilities">
            <a:extLst>
              <a:ext uri="{FF2B5EF4-FFF2-40B4-BE49-F238E27FC236}">
                <a16:creationId xmlns:a16="http://schemas.microsoft.com/office/drawing/2014/main" id="{824A44BE-70D5-9468-50C1-174A732F7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07" y="5619115"/>
            <a:ext cx="428625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ewhall Fields Community Farm – Newhall Fields Community Farm strengthens  the community by creating access to healthy local food through sustainable  agriculture, volunteer-powered farming, and outdoor education.">
            <a:extLst>
              <a:ext uri="{FF2B5EF4-FFF2-40B4-BE49-F238E27FC236}">
                <a16:creationId xmlns:a16="http://schemas.microsoft.com/office/drawing/2014/main" id="{B8E30D10-5794-011F-FDC2-51C6C735B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010" y="4190236"/>
            <a:ext cx="3284967" cy="226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 Tour Through A Local Train Store, Northeast Trains - YouTube">
            <a:extLst>
              <a:ext uri="{FF2B5EF4-FFF2-40B4-BE49-F238E27FC236}">
                <a16:creationId xmlns:a16="http://schemas.microsoft.com/office/drawing/2014/main" id="{8982F1AF-A9E6-58CC-C164-A5180AB94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708" y="69754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eabody Institute Library | Supporting Your Story">
            <a:extLst>
              <a:ext uri="{FF2B5EF4-FFF2-40B4-BE49-F238E27FC236}">
                <a16:creationId xmlns:a16="http://schemas.microsoft.com/office/drawing/2014/main" id="{79B2F056-9A9E-C916-2461-CE89B5C4D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779" y="1394232"/>
            <a:ext cx="3483907" cy="188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ome - Peabody Cultural Collaborative">
            <a:extLst>
              <a:ext uri="{FF2B5EF4-FFF2-40B4-BE49-F238E27FC236}">
                <a16:creationId xmlns:a16="http://schemas.microsoft.com/office/drawing/2014/main" id="{2CA2CA2C-FF86-815C-E1EE-F91A52389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824" y="2735283"/>
            <a:ext cx="378142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Essex North Shore">
            <a:extLst>
              <a:ext uri="{FF2B5EF4-FFF2-40B4-BE49-F238E27FC236}">
                <a16:creationId xmlns:a16="http://schemas.microsoft.com/office/drawing/2014/main" id="{92FECF0E-090E-858D-8107-4A2795AC6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9937"/>
            <a:ext cx="4911937" cy="119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F734D7-16DC-3B29-97E7-732B0E3473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19657" y="6152515"/>
            <a:ext cx="3161021" cy="50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88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66BBD-B0E1-C14E-4B48-80FA4F70A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708" y="33337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Permanent Location – 10 Main St, Peabody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1649B02-8246-533B-A2D0-CA87C52BC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4" y="119368"/>
            <a:ext cx="1222250" cy="1225298"/>
          </a:xfrm>
          <a:prstGeom prst="rect">
            <a:avLst/>
          </a:prstGeom>
        </p:spPr>
      </p:pic>
      <p:pic>
        <p:nvPicPr>
          <p:cNvPr id="4" name="Picture 3" descr="A picture containing indoor, floor, window, counter&#10;&#10;Description automatically generated">
            <a:extLst>
              <a:ext uri="{FF2B5EF4-FFF2-40B4-BE49-F238E27FC236}">
                <a16:creationId xmlns:a16="http://schemas.microsoft.com/office/drawing/2014/main" id="{22CD481D-3008-0BD7-F43F-04CB37776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9360"/>
            <a:ext cx="5726217" cy="42986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E469DD-226F-AB0C-590E-27CFE1376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286" y="1344666"/>
            <a:ext cx="4910032" cy="4595287"/>
          </a:xfrm>
          <a:prstGeom prst="rect">
            <a:avLst/>
          </a:prstGeom>
        </p:spPr>
      </p:pic>
      <p:pic>
        <p:nvPicPr>
          <p:cNvPr id="8" name="Picture 7" descr="A brick building with a flag on top&#10;&#10;Description automatically generated with medium confidence">
            <a:extLst>
              <a:ext uri="{FF2B5EF4-FFF2-40B4-BE49-F238E27FC236}">
                <a16:creationId xmlns:a16="http://schemas.microsoft.com/office/drawing/2014/main" id="{F0804808-A737-C36B-8D79-60F11E8CF3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871" y="1814845"/>
            <a:ext cx="4262312" cy="503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19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66BBD-B0E1-C14E-4B48-80FA4F70A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074" y="1910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Getting Ready to Play at 10 Main St, Peabody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1649B02-8246-533B-A2D0-CA87C52BC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4" y="119368"/>
            <a:ext cx="1222250" cy="1225298"/>
          </a:xfrm>
          <a:prstGeom prst="rect">
            <a:avLst/>
          </a:prstGeom>
        </p:spPr>
      </p:pic>
      <p:pic>
        <p:nvPicPr>
          <p:cNvPr id="6" name="Picture 5" descr="A picture containing text, person, person&#10;&#10;Description automatically generated">
            <a:extLst>
              <a:ext uri="{FF2B5EF4-FFF2-40B4-BE49-F238E27FC236}">
                <a16:creationId xmlns:a16="http://schemas.microsoft.com/office/drawing/2014/main" id="{949DF3C1-59F8-8F3F-939E-AA50E0258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18" y="1344666"/>
            <a:ext cx="3690666" cy="4655158"/>
          </a:xfrm>
          <a:prstGeom prst="rect">
            <a:avLst/>
          </a:prstGeom>
        </p:spPr>
      </p:pic>
      <p:pic>
        <p:nvPicPr>
          <p:cNvPr id="11" name="Picture 10" descr="A picture containing text, person, child&#10;&#10;Description automatically generated">
            <a:extLst>
              <a:ext uri="{FF2B5EF4-FFF2-40B4-BE49-F238E27FC236}">
                <a16:creationId xmlns:a16="http://schemas.microsoft.com/office/drawing/2014/main" id="{3F59B2B1-8822-ECC0-922E-51CE3A44F0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859" y="1147442"/>
            <a:ext cx="4635845" cy="3476884"/>
          </a:xfrm>
          <a:prstGeom prst="rect">
            <a:avLst/>
          </a:prstGeom>
        </p:spPr>
      </p:pic>
      <p:pic>
        <p:nvPicPr>
          <p:cNvPr id="16" name="Picture 15" descr="A sign on a building&#10;&#10;Description automatically generated with medium confidence">
            <a:extLst>
              <a:ext uri="{FF2B5EF4-FFF2-40B4-BE49-F238E27FC236}">
                <a16:creationId xmlns:a16="http://schemas.microsoft.com/office/drawing/2014/main" id="{C9024E1A-00D1-9304-55D0-1EFABE8EA8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375" y="2671888"/>
            <a:ext cx="5206989" cy="3905242"/>
          </a:xfrm>
          <a:prstGeom prst="rect">
            <a:avLst/>
          </a:prstGeom>
        </p:spPr>
      </p:pic>
      <p:pic>
        <p:nvPicPr>
          <p:cNvPr id="9" name="Picture 8" descr="A person painting a wall&#10;&#10;Description automatically generated with medium confidence">
            <a:extLst>
              <a:ext uri="{FF2B5EF4-FFF2-40B4-BE49-F238E27FC236}">
                <a16:creationId xmlns:a16="http://schemas.microsoft.com/office/drawing/2014/main" id="{B23BB420-C1AF-D115-BF81-FDA0EEC3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84" y="3235920"/>
            <a:ext cx="2824916" cy="357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72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228</Words>
  <Application>Microsoft Macintosh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Path to Permanence</vt:lpstr>
      <vt:lpstr>Path to Permanence</vt:lpstr>
      <vt:lpstr>Partnerships </vt:lpstr>
      <vt:lpstr>Permanent Location – 10 Main St, Peabody</vt:lpstr>
      <vt:lpstr>Getting Ready to Play at 10 Main St, Peabody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Haydock</dc:creator>
  <cp:lastModifiedBy>John Andrews</cp:lastModifiedBy>
  <cp:revision>2</cp:revision>
  <dcterms:created xsi:type="dcterms:W3CDTF">2022-09-16T13:37:39Z</dcterms:created>
  <dcterms:modified xsi:type="dcterms:W3CDTF">2022-10-05T17:28:58Z</dcterms:modified>
</cp:coreProperties>
</file>